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Nanum Gothic Bold" charset="1" panose="020D0804000000000000"/>
      <p:regular r:id="rId47"/>
    </p:embeddedFont>
    <p:embeddedFont>
      <p:font typeface="Source Han Sans KR" charset="1" panose="020B0400000000000000"/>
      <p:regular r:id="rId48"/>
    </p:embeddedFont>
    <p:embeddedFont>
      <p:font typeface="Nanum Gothic" charset="1" panose="020D0604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jpeg" Type="http://schemas.openxmlformats.org/officeDocument/2006/relationships/image"/><Relationship Id="rId4" Target="../media/VAGZIJanxC0.mp4" Type="http://schemas.openxmlformats.org/officeDocument/2006/relationships/video"/><Relationship Id="rId5" Target="../media/VAGZIJanxC0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2" Target="../media/image1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26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5.gif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13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7.gif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2" Target="../media/image13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3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2" Target="../media/image1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77.gif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331178"/>
            <a:ext cx="2955822" cy="2955822"/>
          </a:xfrm>
          <a:custGeom>
            <a:avLst/>
            <a:gdLst/>
            <a:ahLst/>
            <a:cxnLst/>
            <a:rect r="r" b="b" t="t" l="l"/>
            <a:pathLst>
              <a:path h="2955822" w="2955822">
                <a:moveTo>
                  <a:pt x="0" y="0"/>
                </a:moveTo>
                <a:lnTo>
                  <a:pt x="2955822" y="0"/>
                </a:lnTo>
                <a:lnTo>
                  <a:pt x="2955822" y="2955822"/>
                </a:lnTo>
                <a:lnTo>
                  <a:pt x="0" y="2955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41293" y="-392133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3817" y="7331178"/>
            <a:ext cx="3405034" cy="3405034"/>
          </a:xfrm>
          <a:custGeom>
            <a:avLst/>
            <a:gdLst/>
            <a:ahLst/>
            <a:cxnLst/>
            <a:rect r="r" b="b" t="t" l="l"/>
            <a:pathLst>
              <a:path h="3405034" w="3405034">
                <a:moveTo>
                  <a:pt x="0" y="0"/>
                </a:moveTo>
                <a:lnTo>
                  <a:pt x="3405034" y="0"/>
                </a:lnTo>
                <a:lnTo>
                  <a:pt x="3405034" y="3405033"/>
                </a:lnTo>
                <a:lnTo>
                  <a:pt x="0" y="3405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44806" y="7331178"/>
            <a:ext cx="3077563" cy="3077563"/>
          </a:xfrm>
          <a:custGeom>
            <a:avLst/>
            <a:gdLst/>
            <a:ahLst/>
            <a:cxnLst/>
            <a:rect r="r" b="b" t="t" l="l"/>
            <a:pathLst>
              <a:path h="3077563" w="3077563">
                <a:moveTo>
                  <a:pt x="0" y="0"/>
                </a:moveTo>
                <a:lnTo>
                  <a:pt x="3077564" y="0"/>
                </a:lnTo>
                <a:lnTo>
                  <a:pt x="3077564" y="3077563"/>
                </a:lnTo>
                <a:lnTo>
                  <a:pt x="0" y="3077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0670" y="3567431"/>
            <a:ext cx="852666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End-Distopirism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25344" y="6055505"/>
            <a:ext cx="563731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team 김현태와 아?이들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86894" y="9191625"/>
            <a:ext cx="2209800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발표자 김현태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2024.12.13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31923"/>
            <a:ext cx="17259300" cy="168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전투 연출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79410" y="3702213"/>
            <a:ext cx="8902067" cy="4974030"/>
          </a:xfrm>
          <a:custGeom>
            <a:avLst/>
            <a:gdLst/>
            <a:ahLst/>
            <a:cxnLst/>
            <a:rect r="r" b="b" t="t" l="l"/>
            <a:pathLst>
              <a:path h="4974030" w="8902067">
                <a:moveTo>
                  <a:pt x="0" y="0"/>
                </a:moveTo>
                <a:lnTo>
                  <a:pt x="8902067" y="0"/>
                </a:lnTo>
                <a:lnTo>
                  <a:pt x="8902067" y="4974030"/>
                </a:lnTo>
                <a:lnTo>
                  <a:pt x="0" y="4974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958" y="3702213"/>
            <a:ext cx="8922027" cy="4974030"/>
          </a:xfrm>
          <a:custGeom>
            <a:avLst/>
            <a:gdLst/>
            <a:ahLst/>
            <a:cxnLst/>
            <a:rect r="r" b="b" t="t" l="l"/>
            <a:pathLst>
              <a:path h="4974030" w="8922027">
                <a:moveTo>
                  <a:pt x="0" y="0"/>
                </a:moveTo>
                <a:lnTo>
                  <a:pt x="8922027" y="0"/>
                </a:lnTo>
                <a:lnTo>
                  <a:pt x="8922027" y="4974030"/>
                </a:lnTo>
                <a:lnTo>
                  <a:pt x="0" y="4974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42800" y="2793946"/>
            <a:ext cx="12002400" cy="67513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831923"/>
            <a:ext cx="17259300" cy="168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플레이 영상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19477"/>
            <a:ext cx="17259300" cy="320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1-1. 사용된 주요 기술 스택(프로그램)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Unity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PixelPainter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Photoshop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51238"/>
            <a:ext cx="17259300" cy="696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1-2. 사용된 주요 기능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DOTween :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부드러운 애니메이션 구현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ScriptableObject :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관리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Coroutine :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전투 시스템과 카메라 연출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Bool : 상태 이상, 캐릭터의 상태 등을 Bool 값으로 체크</a:t>
            </a:r>
          </a:p>
          <a:p>
            <a:pPr algn="l">
              <a:lnSpc>
                <a:spcPts val="4400"/>
              </a:lnSpc>
            </a:pPr>
          </a:p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기술적으로 독창적인 부분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실시간 잔상 시스템 :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캐릭터를 실시간으로 복제하여 잔상 생성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카메라 효과 시스템 :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부드러운 줌, 인 효과와 타격감을 높이는 진동 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27230"/>
            <a:ext cx="14778830" cy="746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개발 과정에서의 주요 도전 과제 및 해결 방법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선택한 캐릭터끼리 전투를 하는 기능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List를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사용하여 구현</a:t>
            </a:r>
          </a:p>
          <a:p>
            <a:pPr algn="l">
              <a:lnSpc>
                <a:spcPts val="6000"/>
              </a:lnSpc>
            </a:pP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전투 시 입체감 극대화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적절한 위치에 오브젝트 배치,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카메라를 Perspective로 설정</a:t>
            </a:r>
          </a:p>
          <a:p>
            <a:pPr algn="l">
              <a:lnSpc>
                <a:spcPts val="6000"/>
              </a:lnSpc>
            </a:pP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각 캐릭터 덱 저장 기능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각 캐릭터 프리팹에 덱 정보를 저장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27230"/>
            <a:ext cx="14778830" cy="761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개발 과정에서의 주요 도전 과제 및 해결 방법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캐릭터 이동 로직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각 캐릭터마다 전투 포지션 지정 후 X, Z값에 랜덤한</a:t>
            </a:r>
          </a:p>
          <a:p>
            <a:pPr algn="l">
              <a:lnSpc>
                <a:spcPts val="6000"/>
              </a:lnSpc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범위 내에 오차 지정</a:t>
            </a:r>
          </a:p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애니메이션 모션 보강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짧은 개발 기간 안에 최대한 역동적이고 부드러운</a:t>
            </a:r>
          </a:p>
          <a:p>
            <a:pPr algn="l">
              <a:lnSpc>
                <a:spcPts val="6000"/>
              </a:lnSpc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애니메이션을 제작하기 위해 프레임 보강과 연출 개선을</a:t>
            </a:r>
          </a:p>
          <a:p>
            <a:pPr algn="l">
              <a:lnSpc>
                <a:spcPts val="6000"/>
              </a:lnSpc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목적으로 캐릭터가 모션을 취하면 뒤에 보강하는 잔상을</a:t>
            </a:r>
          </a:p>
          <a:p>
            <a:pPr algn="l">
              <a:lnSpc>
                <a:spcPts val="6000"/>
              </a:lnSpc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생성 시키는 효과 기술 제작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27230"/>
            <a:ext cx="14778830" cy="768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개발 과정에서의 주요 도전 과제 및 해결 방법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카메라 연출 로직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연출 시작 시 적절한 카메라 각도와 줌 사이즈 세팅 후</a:t>
            </a:r>
          </a:p>
          <a:p>
            <a:pPr algn="l">
              <a:lnSpc>
                <a:spcPts val="6000"/>
              </a:lnSpc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역동감을 주기 위해 카메라 무빙, 피해를 주거나 받았을 때</a:t>
            </a:r>
          </a:p>
          <a:p>
            <a:pPr algn="l">
              <a:lnSpc>
                <a:spcPts val="6000"/>
              </a:lnSpc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카메라가 흔들리는 효과 구현</a:t>
            </a:r>
          </a:p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전투 중 캐릭터 이동 로직</a:t>
            </a:r>
          </a:p>
          <a:p>
            <a:pPr algn="l" marL="1727231" indent="-575744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공격을 하는 캐릭터는 공격 애니메이션과 전진 로직을 실행,</a:t>
            </a:r>
          </a:p>
          <a:p>
            <a:pPr algn="l">
              <a:lnSpc>
                <a:spcPts val="6000"/>
              </a:lnSpc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공격을 당하는 캐릭터는 피격 애니메이션과 후퇴 로직을 실행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72083"/>
            <a:ext cx="14778830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상태 이상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39682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50571" y="1835805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74957" y="7066911"/>
            <a:ext cx="4886409" cy="201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출혈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 전투 시작 시 체력의 1% 피해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3턴 지속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85846" y="7066911"/>
            <a:ext cx="4886409" cy="201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독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받는 피해 5% 증가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주는 피해 10% 감소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72083"/>
            <a:ext cx="14778830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상태 이상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39682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50571" y="1835805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752" y="7066911"/>
            <a:ext cx="9054818" cy="308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혼란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정신력 20% 감소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정신력이 20% 미만일 때 자연적으로 발생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자연 발생한 혼란 상태에서는 피해를 줄 때 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10% 확률로 자신의 피해량의 50%만큼 자신에게 입힘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85846" y="7066911"/>
            <a:ext cx="4886409" cy="201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방어력 감소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방어력의 50%만 적용</a:t>
            </a:r>
          </a:p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1턴 지속 피해를 입힌 후 사라짐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9638" y="1440194"/>
            <a:ext cx="7859700" cy="7859700"/>
          </a:xfrm>
          <a:custGeom>
            <a:avLst/>
            <a:gdLst/>
            <a:ahLst/>
            <a:cxnLst/>
            <a:rect r="r" b="b" t="t" l="l"/>
            <a:pathLst>
              <a:path h="7859700" w="7859700">
                <a:moveTo>
                  <a:pt x="0" y="0"/>
                </a:moveTo>
                <a:lnTo>
                  <a:pt x="7859700" y="0"/>
                </a:lnTo>
                <a:lnTo>
                  <a:pt x="7859700" y="7859700"/>
                </a:lnTo>
                <a:lnTo>
                  <a:pt x="0" y="7859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0062" y="1847973"/>
            <a:ext cx="7859700" cy="7859700"/>
          </a:xfrm>
          <a:custGeom>
            <a:avLst/>
            <a:gdLst/>
            <a:ahLst/>
            <a:cxnLst/>
            <a:rect r="r" b="b" t="t" l="l"/>
            <a:pathLst>
              <a:path h="7859700" w="7859700">
                <a:moveTo>
                  <a:pt x="0" y="0"/>
                </a:moveTo>
                <a:lnTo>
                  <a:pt x="7859700" y="0"/>
                </a:lnTo>
                <a:lnTo>
                  <a:pt x="7859700" y="7859700"/>
                </a:lnTo>
                <a:lnTo>
                  <a:pt x="0" y="785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7681" y="2991981"/>
            <a:ext cx="5520732" cy="23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 캐릭터_01</a:t>
            </a:r>
          </a:p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무기 : 권총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67268" y="2991981"/>
            <a:ext cx="5520732" cy="23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 캐릭터_02</a:t>
            </a:r>
          </a:p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무기 : 단검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3634" y="1454721"/>
            <a:ext cx="5520732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SF 느낌을 주어 디자인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1326" y="3689033"/>
            <a:ext cx="7129293" cy="288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개요</a:t>
            </a:r>
          </a:p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3346" y="392113"/>
            <a:ext cx="766130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22905" y="3689033"/>
            <a:ext cx="4573770" cy="288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4. 게임 시연</a:t>
            </a:r>
          </a:p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5. 결론</a:t>
            </a:r>
          </a:p>
          <a:p>
            <a:pPr algn="l">
              <a:lnSpc>
                <a:spcPts val="7650"/>
              </a:lnSpc>
            </a:pPr>
            <a:r>
              <a:rPr lang="en-US" sz="51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6. Q&amp;A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480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58812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9178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94798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68266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3150" y="6015603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41651" y="5808656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5197" y="5740693"/>
            <a:ext cx="3517607" cy="3517607"/>
          </a:xfrm>
          <a:custGeom>
            <a:avLst/>
            <a:gdLst/>
            <a:ahLst/>
            <a:cxnLst/>
            <a:rect r="r" b="b" t="t" l="l"/>
            <a:pathLst>
              <a:path h="3517607" w="3517607">
                <a:moveTo>
                  <a:pt x="0" y="0"/>
                </a:moveTo>
                <a:lnTo>
                  <a:pt x="3517606" y="0"/>
                </a:lnTo>
                <a:lnTo>
                  <a:pt x="3517606" y="3517607"/>
                </a:lnTo>
                <a:lnTo>
                  <a:pt x="0" y="3517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11734" y="6015603"/>
            <a:ext cx="3242697" cy="3242697"/>
          </a:xfrm>
          <a:custGeom>
            <a:avLst/>
            <a:gdLst/>
            <a:ahLst/>
            <a:cxnLst/>
            <a:rect r="r" b="b" t="t" l="l"/>
            <a:pathLst>
              <a:path h="3242697" w="3242697">
                <a:moveTo>
                  <a:pt x="0" y="0"/>
                </a:moveTo>
                <a:lnTo>
                  <a:pt x="3242697" y="0"/>
                </a:lnTo>
                <a:lnTo>
                  <a:pt x="3242697" y="3242697"/>
                </a:lnTo>
                <a:lnTo>
                  <a:pt x="0" y="32426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87316" y="5808656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 캐릭터_01_애니메이션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12310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19178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0568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12310" y="6015603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19178" y="6015603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6047" y="5808656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 캐릭터_01_애니메이션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029200" y="2057400"/>
            <a:ext cx="82296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 캐릭터_01_애니메이션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480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59123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9178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83122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31172" y="2565959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3" y="0"/>
                </a:lnTo>
                <a:lnTo>
                  <a:pt x="3449643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14329" y="5808656"/>
            <a:ext cx="3449644" cy="3449644"/>
          </a:xfrm>
          <a:custGeom>
            <a:avLst/>
            <a:gdLst/>
            <a:ahLst/>
            <a:cxnLst/>
            <a:rect r="r" b="b" t="t" l="l"/>
            <a:pathLst>
              <a:path h="3449644" w="3449644">
                <a:moveTo>
                  <a:pt x="0" y="0"/>
                </a:moveTo>
                <a:lnTo>
                  <a:pt x="3449644" y="0"/>
                </a:lnTo>
                <a:lnTo>
                  <a:pt x="3449644" y="3449644"/>
                </a:lnTo>
                <a:lnTo>
                  <a:pt x="0" y="34496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2652" y="5912130"/>
            <a:ext cx="3242697" cy="3242697"/>
          </a:xfrm>
          <a:custGeom>
            <a:avLst/>
            <a:gdLst/>
            <a:ahLst/>
            <a:cxnLst/>
            <a:rect r="r" b="b" t="t" l="l"/>
            <a:pathLst>
              <a:path h="3242697" w="3242697">
                <a:moveTo>
                  <a:pt x="0" y="0"/>
                </a:moveTo>
                <a:lnTo>
                  <a:pt x="3242696" y="0"/>
                </a:lnTo>
                <a:lnTo>
                  <a:pt x="3242696" y="3242697"/>
                </a:lnTo>
                <a:lnTo>
                  <a:pt x="0" y="32426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27273" y="6015603"/>
            <a:ext cx="3242697" cy="3242697"/>
          </a:xfrm>
          <a:custGeom>
            <a:avLst/>
            <a:gdLst/>
            <a:ahLst/>
            <a:cxnLst/>
            <a:rect r="r" b="b" t="t" l="l"/>
            <a:pathLst>
              <a:path h="3242697" w="3242697">
                <a:moveTo>
                  <a:pt x="0" y="0"/>
                </a:moveTo>
                <a:lnTo>
                  <a:pt x="3242697" y="0"/>
                </a:lnTo>
                <a:lnTo>
                  <a:pt x="3242697" y="3242697"/>
                </a:lnTo>
                <a:lnTo>
                  <a:pt x="0" y="3242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 캐릭터_02_애니메이션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57936" y="3499409"/>
            <a:ext cx="4387539" cy="4387539"/>
          </a:xfrm>
          <a:custGeom>
            <a:avLst/>
            <a:gdLst/>
            <a:ahLst/>
            <a:cxnLst/>
            <a:rect r="r" b="b" t="t" l="l"/>
            <a:pathLst>
              <a:path h="4387539" w="4387539">
                <a:moveTo>
                  <a:pt x="0" y="0"/>
                </a:moveTo>
                <a:lnTo>
                  <a:pt x="4387538" y="0"/>
                </a:lnTo>
                <a:lnTo>
                  <a:pt x="4387538" y="4387539"/>
                </a:lnTo>
                <a:lnTo>
                  <a:pt x="0" y="4387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77104" y="3499409"/>
            <a:ext cx="4387539" cy="4387539"/>
          </a:xfrm>
          <a:custGeom>
            <a:avLst/>
            <a:gdLst/>
            <a:ahLst/>
            <a:cxnLst/>
            <a:rect r="r" b="b" t="t" l="l"/>
            <a:pathLst>
              <a:path h="4387539" w="4387539">
                <a:moveTo>
                  <a:pt x="0" y="0"/>
                </a:moveTo>
                <a:lnTo>
                  <a:pt x="4387539" y="0"/>
                </a:lnTo>
                <a:lnTo>
                  <a:pt x="4387539" y="4387539"/>
                </a:lnTo>
                <a:lnTo>
                  <a:pt x="0" y="4387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42526" y="3499409"/>
            <a:ext cx="4387539" cy="4387539"/>
          </a:xfrm>
          <a:custGeom>
            <a:avLst/>
            <a:gdLst/>
            <a:ahLst/>
            <a:cxnLst/>
            <a:rect r="r" b="b" t="t" l="l"/>
            <a:pathLst>
              <a:path h="4387539" w="4387539">
                <a:moveTo>
                  <a:pt x="0" y="0"/>
                </a:moveTo>
                <a:lnTo>
                  <a:pt x="4387538" y="0"/>
                </a:lnTo>
                <a:lnTo>
                  <a:pt x="4387538" y="4387539"/>
                </a:lnTo>
                <a:lnTo>
                  <a:pt x="0" y="4387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 캐릭터_02_애니메이션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029200" y="1829155"/>
            <a:ext cx="82296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83634" y="1740471"/>
            <a:ext cx="6249448" cy="82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 캐릭터_02_애니메이션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10317" y="1028700"/>
            <a:ext cx="9732464" cy="9732464"/>
          </a:xfrm>
          <a:custGeom>
            <a:avLst/>
            <a:gdLst/>
            <a:ahLst/>
            <a:cxnLst/>
            <a:rect r="r" b="b" t="t" l="l"/>
            <a:pathLst>
              <a:path h="9732464" w="9732464">
                <a:moveTo>
                  <a:pt x="0" y="0"/>
                </a:moveTo>
                <a:lnTo>
                  <a:pt x="9732464" y="0"/>
                </a:lnTo>
                <a:lnTo>
                  <a:pt x="9732464" y="9732464"/>
                </a:lnTo>
                <a:lnTo>
                  <a:pt x="0" y="973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51975" y="1028700"/>
            <a:ext cx="8962214" cy="8962214"/>
          </a:xfrm>
          <a:custGeom>
            <a:avLst/>
            <a:gdLst/>
            <a:ahLst/>
            <a:cxnLst/>
            <a:rect r="r" b="b" t="t" l="l"/>
            <a:pathLst>
              <a:path h="8962214" w="8962214">
                <a:moveTo>
                  <a:pt x="0" y="0"/>
                </a:moveTo>
                <a:lnTo>
                  <a:pt x="8962214" y="0"/>
                </a:lnTo>
                <a:lnTo>
                  <a:pt x="8962214" y="8962214"/>
                </a:lnTo>
                <a:lnTo>
                  <a:pt x="0" y="8962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7681" y="2991981"/>
            <a:ext cx="5520732" cy="23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서브 캐릭터_01</a:t>
            </a:r>
          </a:p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무기 : 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83634" y="1454721"/>
            <a:ext cx="5641555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범고래를 모티브로 디자인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7108" y="1959546"/>
            <a:ext cx="4688084" cy="4688084"/>
          </a:xfrm>
          <a:custGeom>
            <a:avLst/>
            <a:gdLst/>
            <a:ahLst/>
            <a:cxnLst/>
            <a:rect r="r" b="b" t="t" l="l"/>
            <a:pathLst>
              <a:path h="4688084" w="4688084">
                <a:moveTo>
                  <a:pt x="0" y="0"/>
                </a:moveTo>
                <a:lnTo>
                  <a:pt x="4688084" y="0"/>
                </a:lnTo>
                <a:lnTo>
                  <a:pt x="4688084" y="4688085"/>
                </a:lnTo>
                <a:lnTo>
                  <a:pt x="0" y="4688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04787" y="2565959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1" y="0"/>
                </a:lnTo>
                <a:lnTo>
                  <a:pt x="4081671" y="4081672"/>
                </a:lnTo>
                <a:lnTo>
                  <a:pt x="0" y="4081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03164" y="2565959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2" y="0"/>
                </a:lnTo>
                <a:lnTo>
                  <a:pt x="4081672" y="4081672"/>
                </a:lnTo>
                <a:lnTo>
                  <a:pt x="0" y="4081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71810" y="2565959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1" y="0"/>
                </a:lnTo>
                <a:lnTo>
                  <a:pt x="4081671" y="4081672"/>
                </a:lnTo>
                <a:lnTo>
                  <a:pt x="0" y="4081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56636" y="2565959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1" y="0"/>
                </a:lnTo>
                <a:lnTo>
                  <a:pt x="4081671" y="4081672"/>
                </a:lnTo>
                <a:lnTo>
                  <a:pt x="0" y="4081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8733" y="5659923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1" y="0"/>
                </a:lnTo>
                <a:lnTo>
                  <a:pt x="4081671" y="4081671"/>
                </a:lnTo>
                <a:lnTo>
                  <a:pt x="0" y="4081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62329" y="5659923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1" y="0"/>
                </a:lnTo>
                <a:lnTo>
                  <a:pt x="4081671" y="4081671"/>
                </a:lnTo>
                <a:lnTo>
                  <a:pt x="0" y="408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08358" y="5949016"/>
            <a:ext cx="3792577" cy="3792577"/>
          </a:xfrm>
          <a:custGeom>
            <a:avLst/>
            <a:gdLst/>
            <a:ahLst/>
            <a:cxnLst/>
            <a:rect r="r" b="b" t="t" l="l"/>
            <a:pathLst>
              <a:path h="3792577" w="3792577">
                <a:moveTo>
                  <a:pt x="0" y="0"/>
                </a:moveTo>
                <a:lnTo>
                  <a:pt x="3792578" y="0"/>
                </a:lnTo>
                <a:lnTo>
                  <a:pt x="3792578" y="3792578"/>
                </a:lnTo>
                <a:lnTo>
                  <a:pt x="0" y="3792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66723" y="5949016"/>
            <a:ext cx="3792577" cy="3792577"/>
          </a:xfrm>
          <a:custGeom>
            <a:avLst/>
            <a:gdLst/>
            <a:ahLst/>
            <a:cxnLst/>
            <a:rect r="r" b="b" t="t" l="l"/>
            <a:pathLst>
              <a:path h="3792577" w="3792577">
                <a:moveTo>
                  <a:pt x="0" y="0"/>
                </a:moveTo>
                <a:lnTo>
                  <a:pt x="3792577" y="0"/>
                </a:lnTo>
                <a:lnTo>
                  <a:pt x="3792577" y="3792578"/>
                </a:lnTo>
                <a:lnTo>
                  <a:pt x="0" y="3792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서브 캐릭터_01_애니메이션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5399" y="3743988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1" y="0"/>
                </a:lnTo>
                <a:lnTo>
                  <a:pt x="4081671" y="4081671"/>
                </a:lnTo>
                <a:lnTo>
                  <a:pt x="0" y="4081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2329" y="3743988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1" y="0"/>
                </a:lnTo>
                <a:lnTo>
                  <a:pt x="4081671" y="4081671"/>
                </a:lnTo>
                <a:lnTo>
                  <a:pt x="0" y="4081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743988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1" y="0"/>
                </a:lnTo>
                <a:lnTo>
                  <a:pt x="4081671" y="4081671"/>
                </a:lnTo>
                <a:lnTo>
                  <a:pt x="0" y="408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77629" y="3743988"/>
            <a:ext cx="4081671" cy="4081671"/>
          </a:xfrm>
          <a:custGeom>
            <a:avLst/>
            <a:gdLst/>
            <a:ahLst/>
            <a:cxnLst/>
            <a:rect r="r" b="b" t="t" l="l"/>
            <a:pathLst>
              <a:path h="4081671" w="4081671">
                <a:moveTo>
                  <a:pt x="0" y="0"/>
                </a:moveTo>
                <a:lnTo>
                  <a:pt x="4081671" y="0"/>
                </a:lnTo>
                <a:lnTo>
                  <a:pt x="4081671" y="4081671"/>
                </a:lnTo>
                <a:lnTo>
                  <a:pt x="0" y="408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서브 캐릭터_01_애니메이션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029200" y="2125363"/>
            <a:ext cx="8992298" cy="89922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서브 캐릭터_01_애니메이션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47745" y="1876425"/>
            <a:ext cx="10792510" cy="675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김현태 - 팀장 및 메인 프로그래머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박종빈 - PPT 제작 및 서브 프로그래머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김민서 - 메인 아트 및 캐릭터, 배경 디자인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전민아 - 서브 아트 및 UI, 문서 작업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정영록 - 서브 아트 및 UI 작업</a:t>
            </a:r>
          </a:p>
          <a:p>
            <a:pPr algn="just">
              <a:lnSpc>
                <a:spcPts val="9000"/>
              </a:lnSpc>
            </a:pPr>
            <a:r>
              <a:rPr lang="en-US" sz="4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곽민준 - 서브 아트 및 UI, 카드 디자인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3346" y="392113"/>
            <a:ext cx="766130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역할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65919" y="207408"/>
            <a:ext cx="9514757" cy="9514757"/>
          </a:xfrm>
          <a:custGeom>
            <a:avLst/>
            <a:gdLst/>
            <a:ahLst/>
            <a:cxnLst/>
            <a:rect r="r" b="b" t="t" l="l"/>
            <a:pathLst>
              <a:path h="9514757" w="9514757">
                <a:moveTo>
                  <a:pt x="0" y="0"/>
                </a:moveTo>
                <a:lnTo>
                  <a:pt x="9514757" y="0"/>
                </a:lnTo>
                <a:lnTo>
                  <a:pt x="9514757" y="9514756"/>
                </a:lnTo>
                <a:lnTo>
                  <a:pt x="0" y="9514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1263" y="1325430"/>
            <a:ext cx="5405473" cy="5405473"/>
          </a:xfrm>
          <a:custGeom>
            <a:avLst/>
            <a:gdLst/>
            <a:ahLst/>
            <a:cxnLst/>
            <a:rect r="r" b="b" t="t" l="l"/>
            <a:pathLst>
              <a:path h="5405473" w="5405473">
                <a:moveTo>
                  <a:pt x="0" y="0"/>
                </a:moveTo>
                <a:lnTo>
                  <a:pt x="5405474" y="0"/>
                </a:lnTo>
                <a:lnTo>
                  <a:pt x="5405474" y="5405474"/>
                </a:lnTo>
                <a:lnTo>
                  <a:pt x="0" y="5405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59776" y="5143500"/>
            <a:ext cx="5186481" cy="5186481"/>
          </a:xfrm>
          <a:custGeom>
            <a:avLst/>
            <a:gdLst/>
            <a:ahLst/>
            <a:cxnLst/>
            <a:rect r="r" b="b" t="t" l="l"/>
            <a:pathLst>
              <a:path h="5186481" w="5186481">
                <a:moveTo>
                  <a:pt x="0" y="0"/>
                </a:moveTo>
                <a:lnTo>
                  <a:pt x="5186481" y="0"/>
                </a:lnTo>
                <a:lnTo>
                  <a:pt x="5186481" y="5186481"/>
                </a:lnTo>
                <a:lnTo>
                  <a:pt x="0" y="5186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2285" y="2991981"/>
            <a:ext cx="5520732" cy="23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적 캐릭터_01</a:t>
            </a:r>
          </a:p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무기 : 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46737" y="2481002"/>
            <a:ext cx="5520732" cy="23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괴물 캐릭터_01</a:t>
            </a:r>
          </a:p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무기 : 레이저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38568" y="6038547"/>
            <a:ext cx="5520732" cy="23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괴물 캐릭터_02</a:t>
            </a:r>
          </a:p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무기 : 할퀴기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958" y="1612179"/>
            <a:ext cx="4567261" cy="4567261"/>
          </a:xfrm>
          <a:custGeom>
            <a:avLst/>
            <a:gdLst/>
            <a:ahLst/>
            <a:cxnLst/>
            <a:rect r="r" b="b" t="t" l="l"/>
            <a:pathLst>
              <a:path h="4567261" w="4567261">
                <a:moveTo>
                  <a:pt x="0" y="0"/>
                </a:moveTo>
                <a:lnTo>
                  <a:pt x="4567261" y="0"/>
                </a:lnTo>
                <a:lnTo>
                  <a:pt x="4567261" y="4567261"/>
                </a:lnTo>
                <a:lnTo>
                  <a:pt x="0" y="4567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1127" y="1612179"/>
            <a:ext cx="4660470" cy="4567261"/>
          </a:xfrm>
          <a:custGeom>
            <a:avLst/>
            <a:gdLst/>
            <a:ahLst/>
            <a:cxnLst/>
            <a:rect r="r" b="b" t="t" l="l"/>
            <a:pathLst>
              <a:path h="4567261" w="4660470">
                <a:moveTo>
                  <a:pt x="0" y="0"/>
                </a:moveTo>
                <a:lnTo>
                  <a:pt x="4660470" y="0"/>
                </a:lnTo>
                <a:lnTo>
                  <a:pt x="4660470" y="4567261"/>
                </a:lnTo>
                <a:lnTo>
                  <a:pt x="0" y="4567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24728" y="1612179"/>
            <a:ext cx="4567261" cy="4567261"/>
          </a:xfrm>
          <a:custGeom>
            <a:avLst/>
            <a:gdLst/>
            <a:ahLst/>
            <a:cxnLst/>
            <a:rect r="r" b="b" t="t" l="l"/>
            <a:pathLst>
              <a:path h="4567261" w="4567261">
                <a:moveTo>
                  <a:pt x="0" y="0"/>
                </a:moveTo>
                <a:lnTo>
                  <a:pt x="4567261" y="0"/>
                </a:lnTo>
                <a:lnTo>
                  <a:pt x="4567261" y="4567261"/>
                </a:lnTo>
                <a:lnTo>
                  <a:pt x="0" y="4567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94227" y="1612179"/>
            <a:ext cx="4567261" cy="4567261"/>
          </a:xfrm>
          <a:custGeom>
            <a:avLst/>
            <a:gdLst/>
            <a:ahLst/>
            <a:cxnLst/>
            <a:rect r="r" b="b" t="t" l="l"/>
            <a:pathLst>
              <a:path h="4567261" w="4567261">
                <a:moveTo>
                  <a:pt x="0" y="0"/>
                </a:moveTo>
                <a:lnTo>
                  <a:pt x="4567261" y="0"/>
                </a:lnTo>
                <a:lnTo>
                  <a:pt x="4567261" y="4567261"/>
                </a:lnTo>
                <a:lnTo>
                  <a:pt x="0" y="4567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20739" y="1612179"/>
            <a:ext cx="4567261" cy="4567261"/>
          </a:xfrm>
          <a:custGeom>
            <a:avLst/>
            <a:gdLst/>
            <a:ahLst/>
            <a:cxnLst/>
            <a:rect r="r" b="b" t="t" l="l"/>
            <a:pathLst>
              <a:path h="4567261" w="4567261">
                <a:moveTo>
                  <a:pt x="0" y="0"/>
                </a:moveTo>
                <a:lnTo>
                  <a:pt x="4567261" y="0"/>
                </a:lnTo>
                <a:lnTo>
                  <a:pt x="4567261" y="4567261"/>
                </a:lnTo>
                <a:lnTo>
                  <a:pt x="0" y="4567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4589" y="5489889"/>
            <a:ext cx="4567261" cy="4567261"/>
          </a:xfrm>
          <a:custGeom>
            <a:avLst/>
            <a:gdLst/>
            <a:ahLst/>
            <a:cxnLst/>
            <a:rect r="r" b="b" t="t" l="l"/>
            <a:pathLst>
              <a:path h="4567261" w="4567261">
                <a:moveTo>
                  <a:pt x="0" y="0"/>
                </a:moveTo>
                <a:lnTo>
                  <a:pt x="4567261" y="0"/>
                </a:lnTo>
                <a:lnTo>
                  <a:pt x="4567261" y="4567261"/>
                </a:lnTo>
                <a:lnTo>
                  <a:pt x="0" y="45672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67416" y="5949590"/>
            <a:ext cx="4107560" cy="4107560"/>
          </a:xfrm>
          <a:custGeom>
            <a:avLst/>
            <a:gdLst/>
            <a:ahLst/>
            <a:cxnLst/>
            <a:rect r="r" b="b" t="t" l="l"/>
            <a:pathLst>
              <a:path h="4107560" w="4107560">
                <a:moveTo>
                  <a:pt x="0" y="0"/>
                </a:moveTo>
                <a:lnTo>
                  <a:pt x="4107561" y="0"/>
                </a:lnTo>
                <a:lnTo>
                  <a:pt x="4107561" y="4107560"/>
                </a:lnTo>
                <a:lnTo>
                  <a:pt x="0" y="41075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96080" y="6179440"/>
            <a:ext cx="3877710" cy="3877710"/>
          </a:xfrm>
          <a:custGeom>
            <a:avLst/>
            <a:gdLst/>
            <a:ahLst/>
            <a:cxnLst/>
            <a:rect r="r" b="b" t="t" l="l"/>
            <a:pathLst>
              <a:path h="3877710" w="3877710">
                <a:moveTo>
                  <a:pt x="0" y="0"/>
                </a:moveTo>
                <a:lnTo>
                  <a:pt x="3877710" y="0"/>
                </a:lnTo>
                <a:lnTo>
                  <a:pt x="3877710" y="3877710"/>
                </a:lnTo>
                <a:lnTo>
                  <a:pt x="0" y="3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7864" y="6179440"/>
            <a:ext cx="3877710" cy="3877710"/>
          </a:xfrm>
          <a:custGeom>
            <a:avLst/>
            <a:gdLst/>
            <a:ahLst/>
            <a:cxnLst/>
            <a:rect r="r" b="b" t="t" l="l"/>
            <a:pathLst>
              <a:path h="3877710" w="3877710">
                <a:moveTo>
                  <a:pt x="0" y="0"/>
                </a:moveTo>
                <a:lnTo>
                  <a:pt x="3877710" y="0"/>
                </a:lnTo>
                <a:lnTo>
                  <a:pt x="3877710" y="3877710"/>
                </a:lnTo>
                <a:lnTo>
                  <a:pt x="0" y="3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50590" y="6064515"/>
            <a:ext cx="4107560" cy="4107560"/>
          </a:xfrm>
          <a:custGeom>
            <a:avLst/>
            <a:gdLst/>
            <a:ahLst/>
            <a:cxnLst/>
            <a:rect r="r" b="b" t="t" l="l"/>
            <a:pathLst>
              <a:path h="4107560" w="4107560">
                <a:moveTo>
                  <a:pt x="0" y="0"/>
                </a:moveTo>
                <a:lnTo>
                  <a:pt x="4107560" y="0"/>
                </a:lnTo>
                <a:lnTo>
                  <a:pt x="4107560" y="4107560"/>
                </a:lnTo>
                <a:lnTo>
                  <a:pt x="0" y="4107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적 캐릭터_01_애니메이션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029200" y="1211636"/>
            <a:ext cx="9075364" cy="90753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적 캐릭터_01_애니메이션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676" y="29013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65521" y="29013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33082" y="29013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83634" y="1454721"/>
            <a:ext cx="62494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괴물 캐릭터_02_애니메이션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858500"/>
          </a:xfrm>
          <a:custGeom>
            <a:avLst/>
            <a:gdLst/>
            <a:ahLst/>
            <a:cxnLst/>
            <a:rect r="r" b="b" t="t" l="l"/>
            <a:pathLst>
              <a:path h="10858500" w="18288000">
                <a:moveTo>
                  <a:pt x="0" y="0"/>
                </a:moveTo>
                <a:lnTo>
                  <a:pt x="18288000" y="0"/>
                </a:lnTo>
                <a:lnTo>
                  <a:pt x="18288000" y="10858500"/>
                </a:lnTo>
                <a:lnTo>
                  <a:pt x="0" y="1085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51770"/>
            <a:ext cx="12086890" cy="17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맵, 배경</a:t>
            </a:r>
          </a:p>
          <a:p>
            <a:pPr algn="l" marL="863616" indent="-431808" lvl="1">
              <a:lnSpc>
                <a:spcPts val="716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온갖 범죄가 들끓고 전쟁터가 되어버린 도시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051"/>
            <a:ext cx="18288000" cy="11018520"/>
          </a:xfrm>
          <a:custGeom>
            <a:avLst/>
            <a:gdLst/>
            <a:ahLst/>
            <a:cxnLst/>
            <a:rect r="r" b="b" t="t" l="l"/>
            <a:pathLst>
              <a:path h="11018520" w="18288000">
                <a:moveTo>
                  <a:pt x="0" y="0"/>
                </a:moveTo>
                <a:lnTo>
                  <a:pt x="18288000" y="0"/>
                </a:lnTo>
                <a:lnTo>
                  <a:pt x="18288000" y="11018520"/>
                </a:lnTo>
                <a:lnTo>
                  <a:pt x="0" y="1101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51770"/>
            <a:ext cx="12086890" cy="17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맵, 배경</a:t>
            </a:r>
          </a:p>
          <a:p>
            <a:pPr algn="l" marL="863616" indent="-431808" lvl="1">
              <a:lnSpc>
                <a:spcPts val="716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인적이 드물고 알 수 없는 물건들로 가득한 건물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51770"/>
            <a:ext cx="12086890" cy="17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맵, 배경</a:t>
            </a:r>
          </a:p>
          <a:p>
            <a:pPr algn="l" marL="863616" indent="-431808" lvl="1">
              <a:lnSpc>
                <a:spcPts val="716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오랜 세월 인간의 손길이 닿지 않은 폐허 도시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958" y="-101600"/>
            <a:ext cx="1277568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3. 개발 과정(Art)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51770"/>
            <a:ext cx="12086890" cy="8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로딩 씬 배경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77" r="0" b="-2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1825" y="4516438"/>
            <a:ext cx="75243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게임 시연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51238"/>
            <a:ext cx="17259300" cy="635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출시 계획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추후 추가 작업 후 스토브 출시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다음 목표나 추가적인 업데이트 계획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UI 개선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카메라 연출 개선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스토리 작업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전투 계산 전체적 수정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5. 결론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84834"/>
            <a:ext cx="17259300" cy="56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게임 이름 : End-Distopirism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장르 : 턴제 전략 카드 게임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주요 타겟층</a:t>
            </a:r>
          </a:p>
          <a:p>
            <a:pPr algn="l" marL="863616" indent="-431808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10대 ~ 20대 게이머</a:t>
            </a:r>
          </a:p>
          <a:p>
            <a:pPr algn="l" marL="863616" indent="-431808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턴제 카드 전투를 선호하는 게이머</a:t>
            </a:r>
          </a:p>
          <a:p>
            <a:pPr algn="l" marL="863616" indent="-431808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전략적 요소를 좋아하는 게이머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65145" y="1533752"/>
            <a:ext cx="5441695" cy="7219496"/>
          </a:xfrm>
          <a:custGeom>
            <a:avLst/>
            <a:gdLst/>
            <a:ahLst/>
            <a:cxnLst/>
            <a:rect r="r" b="b" t="t" l="l"/>
            <a:pathLst>
              <a:path h="7219496" w="5441695">
                <a:moveTo>
                  <a:pt x="0" y="0"/>
                </a:moveTo>
                <a:lnTo>
                  <a:pt x="5441695" y="0"/>
                </a:lnTo>
                <a:lnTo>
                  <a:pt x="5441695" y="7219496"/>
                </a:lnTo>
                <a:lnTo>
                  <a:pt x="0" y="721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개요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1825" y="4479925"/>
            <a:ext cx="75243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Q&amp;A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1825" y="4479925"/>
            <a:ext cx="75243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감사합니다!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51238"/>
            <a:ext cx="17259300" cy="608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게임의 핵심 컨셉</a:t>
            </a:r>
          </a:p>
          <a:p>
            <a:pPr algn="just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폐쇄 도시의 진실을 밝히려는 주인공이 저항 세력과 협력해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벽 밖으로 나가려는 이야기.</a:t>
            </a:r>
          </a:p>
          <a:p>
            <a:pPr algn="l">
              <a:lnSpc>
                <a:spcPts val="4400"/>
              </a:lnSpc>
            </a:pPr>
          </a:p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게임의 목표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게이머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들의 전략적 능력치 향상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게이머들의 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능력 향상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51238"/>
            <a:ext cx="17259300" cy="711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게임 메커니즘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덱 빌딩 시스템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턴제 전투 시스템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코인롤을 하여 나온 합을 이용한 전투 시스템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7200"/>
              </a:lnSpc>
            </a:pP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</a:t>
            </a: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독창적인 특징이나 차별화된 요소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정신력을 추가하여 전략적인 요소를 극대화</a:t>
            </a:r>
          </a:p>
          <a:p>
            <a:pPr algn="l" marL="863616" indent="-431808" lvl="1">
              <a:lnSpc>
                <a:spcPts val="60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코인을 사용하여 게임의 판도 결정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4770" y="-348995"/>
            <a:ext cx="3646707" cy="4838086"/>
          </a:xfrm>
          <a:custGeom>
            <a:avLst/>
            <a:gdLst/>
            <a:ahLst/>
            <a:cxnLst/>
            <a:rect r="r" b="b" t="t" l="l"/>
            <a:pathLst>
              <a:path h="4838086" w="3646707">
                <a:moveTo>
                  <a:pt x="0" y="0"/>
                </a:moveTo>
                <a:lnTo>
                  <a:pt x="3646707" y="0"/>
                </a:lnTo>
                <a:lnTo>
                  <a:pt x="3646707" y="4838086"/>
                </a:lnTo>
                <a:lnTo>
                  <a:pt x="0" y="483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31923"/>
            <a:ext cx="17259300" cy="24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스테이지 선택 씬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33511" y="2929595"/>
            <a:ext cx="11301259" cy="6328705"/>
          </a:xfrm>
          <a:custGeom>
            <a:avLst/>
            <a:gdLst/>
            <a:ahLst/>
            <a:cxnLst/>
            <a:rect r="r" b="b" t="t" l="l"/>
            <a:pathLst>
              <a:path h="6328705" w="11301259">
                <a:moveTo>
                  <a:pt x="0" y="0"/>
                </a:moveTo>
                <a:lnTo>
                  <a:pt x="11301259" y="0"/>
                </a:lnTo>
                <a:lnTo>
                  <a:pt x="11301259" y="6328705"/>
                </a:lnTo>
                <a:lnTo>
                  <a:pt x="0" y="6328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9502" y="2943722"/>
            <a:ext cx="11301259" cy="6314578"/>
          </a:xfrm>
          <a:custGeom>
            <a:avLst/>
            <a:gdLst/>
            <a:ahLst/>
            <a:cxnLst/>
            <a:rect r="r" b="b" t="t" l="l"/>
            <a:pathLst>
              <a:path h="6314578" w="11301259">
                <a:moveTo>
                  <a:pt x="0" y="0"/>
                </a:moveTo>
                <a:lnTo>
                  <a:pt x="11301259" y="0"/>
                </a:lnTo>
                <a:lnTo>
                  <a:pt x="11301259" y="6314578"/>
                </a:lnTo>
                <a:lnTo>
                  <a:pt x="0" y="6314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31923"/>
            <a:ext cx="17259300" cy="24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덱 빌딩 씬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3963" y="2986101"/>
            <a:ext cx="11200355" cy="6272199"/>
          </a:xfrm>
          <a:custGeom>
            <a:avLst/>
            <a:gdLst/>
            <a:ahLst/>
            <a:cxnLst/>
            <a:rect r="r" b="b" t="t" l="l"/>
            <a:pathLst>
              <a:path h="6272199" w="11200355">
                <a:moveTo>
                  <a:pt x="0" y="0"/>
                </a:moveTo>
                <a:lnTo>
                  <a:pt x="11200355" y="0"/>
                </a:lnTo>
                <a:lnTo>
                  <a:pt x="11200355" y="6272199"/>
                </a:lnTo>
                <a:lnTo>
                  <a:pt x="0" y="627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31923"/>
            <a:ext cx="17259300" cy="84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6" indent="-431808" lvl="1">
              <a:lnSpc>
                <a:spcPts val="72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전투 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958" y="-101600"/>
            <a:ext cx="752435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게임 플레이 소개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DAGY5Xnsw90</dc:identifier>
  <dcterms:modified xsi:type="dcterms:W3CDTF">2011-08-01T06:04:30Z</dcterms:modified>
  <cp:revision>1</cp:revision>
  <dc:title>End-Distopirism</dc:title>
</cp:coreProperties>
</file>